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>
        <p:scale>
          <a:sx n="66" d="100"/>
          <a:sy n="66" d="100"/>
        </p:scale>
        <p:origin x="792" y="13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716674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11791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png"/><Relationship Id="rId4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png"/><Relationship Id="rId3" Type="http://schemas.openxmlformats.org/officeDocument/2006/relationships/image" Target="../media/image1.png"/><Relationship Id="rId7" Type="http://schemas.openxmlformats.org/officeDocument/2006/relationships/image" Target="../media/image2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611265" y="1405321"/>
            <a:ext cx="7556421" cy="3522053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7488" y="1655088"/>
            <a:ext cx="4919424" cy="4919424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1788438"/>
            <a:ext cx="7556421" cy="293465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7702"/>
              </a:lnSpc>
              <a:buNone/>
            </a:pPr>
            <a:r>
              <a:rPr lang="en-US" sz="6162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Introduction to E-Commerce Sales Analysis</a:t>
            </a:r>
            <a:endParaRPr lang="en-US" sz="6162" dirty="0"/>
          </a:p>
        </p:txBody>
      </p:sp>
      <p:sp>
        <p:nvSpPr>
          <p:cNvPr id="7" name="Text 2"/>
          <p:cNvSpPr/>
          <p:nvPr/>
        </p:nvSpPr>
        <p:spPr>
          <a:xfrm>
            <a:off x="793790" y="5063252"/>
            <a:ext cx="7556421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Dive into a comprehensive dataset of e-commerce sales, uncover insights to optimize product listings, pricing, and marketing.</a:t>
            </a:r>
            <a:endParaRPr lang="en-US" sz="1786" dirty="0"/>
          </a:p>
        </p:txBody>
      </p:sp>
      <p:sp>
        <p:nvSpPr>
          <p:cNvPr id="10" name="Text 5"/>
          <p:cNvSpPr/>
          <p:nvPr/>
        </p:nvSpPr>
        <p:spPr>
          <a:xfrm>
            <a:off x="793790" y="6660003"/>
            <a:ext cx="4937937" cy="139365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126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By:</a:t>
            </a:r>
          </a:p>
          <a:p>
            <a:pPr marL="0" indent="0" algn="l">
              <a:lnSpc>
                <a:spcPts val="3126"/>
              </a:lnSpc>
              <a:buNone/>
            </a:pPr>
            <a:r>
              <a:rPr lang="en-US" sz="1600" dirty="0" err="1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Jeel</a:t>
            </a:r>
            <a:r>
              <a:rPr lang="en-US" sz="160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 Patel                - RA2311056010078</a:t>
            </a:r>
          </a:p>
          <a:p>
            <a:pPr marL="0" indent="0" algn="l">
              <a:lnSpc>
                <a:spcPts val="3126"/>
              </a:lnSpc>
              <a:buNone/>
            </a:pPr>
            <a:r>
              <a:rPr lang="en-US" sz="1600" dirty="0">
                <a:solidFill>
                  <a:srgbClr val="DCD7E5"/>
                </a:solidFill>
                <a:latin typeface="Heebo" pitchFamily="34" charset="0"/>
                <a:cs typeface="Heebo" pitchFamily="34" charset="-120"/>
              </a:rPr>
              <a:t>Sarthak Sharma      - RA2311056010097</a:t>
            </a:r>
            <a:endParaRPr lang="en-US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4" name="Text 1"/>
          <p:cNvSpPr/>
          <p:nvPr/>
        </p:nvSpPr>
        <p:spPr>
          <a:xfrm>
            <a:off x="793790" y="2902863"/>
            <a:ext cx="6813947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Overview of the Dataset</a:t>
            </a:r>
            <a:endParaRPr lang="en-US" sz="4465" dirty="0"/>
          </a:p>
        </p:txBody>
      </p:sp>
      <p:sp>
        <p:nvSpPr>
          <p:cNvPr id="5" name="Text 2"/>
          <p:cNvSpPr/>
          <p:nvPr/>
        </p:nvSpPr>
        <p:spPr>
          <a:xfrm>
            <a:off x="793790" y="417861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Details</a:t>
            </a:r>
            <a:endParaRPr lang="en-US" sz="2233" dirty="0"/>
          </a:p>
        </p:txBody>
      </p:sp>
      <p:sp>
        <p:nvSpPr>
          <p:cNvPr id="6" name="Text 3"/>
          <p:cNvSpPr/>
          <p:nvPr/>
        </p:nvSpPr>
        <p:spPr>
          <a:xfrm>
            <a:off x="793790" y="4759762"/>
            <a:ext cx="397811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Product ID, name, category</a:t>
            </a:r>
            <a:endParaRPr lang="en-US" sz="1786" dirty="0"/>
          </a:p>
        </p:txBody>
      </p:sp>
      <p:sp>
        <p:nvSpPr>
          <p:cNvPr id="7" name="Text 4"/>
          <p:cNvSpPr/>
          <p:nvPr/>
        </p:nvSpPr>
        <p:spPr>
          <a:xfrm>
            <a:off x="5332928" y="417861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Sales Performance</a:t>
            </a:r>
            <a:endParaRPr lang="en-US" sz="2233" dirty="0"/>
          </a:p>
        </p:txBody>
      </p:sp>
      <p:sp>
        <p:nvSpPr>
          <p:cNvPr id="8" name="Text 5"/>
          <p:cNvSpPr/>
          <p:nvPr/>
        </p:nvSpPr>
        <p:spPr>
          <a:xfrm>
            <a:off x="5332928" y="4759762"/>
            <a:ext cx="397811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Revenue, orders, customer reviews</a:t>
            </a:r>
            <a:endParaRPr lang="en-US" sz="1786" dirty="0"/>
          </a:p>
        </p:txBody>
      </p:sp>
      <p:sp>
        <p:nvSpPr>
          <p:cNvPr id="9" name="Text 6"/>
          <p:cNvSpPr/>
          <p:nvPr/>
        </p:nvSpPr>
        <p:spPr>
          <a:xfrm>
            <a:off x="9872067" y="417861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Trends Over Time</a:t>
            </a:r>
            <a:endParaRPr lang="en-US" sz="2233" dirty="0"/>
          </a:p>
        </p:txBody>
      </p:sp>
      <p:sp>
        <p:nvSpPr>
          <p:cNvPr id="10" name="Text 7"/>
          <p:cNvSpPr/>
          <p:nvPr/>
        </p:nvSpPr>
        <p:spPr>
          <a:xfrm>
            <a:off x="9872067" y="4759762"/>
            <a:ext cx="3978116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Monthly sales, pricing changes</a:t>
            </a:r>
            <a:endParaRPr lang="en-US" sz="1786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488" y="2731175"/>
            <a:ext cx="4919305" cy="2767132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80190" y="2009775"/>
            <a:ext cx="7458075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Product Category Analysis</a:t>
            </a:r>
            <a:endParaRPr lang="en-US" sz="4465" dirty="0"/>
          </a:p>
        </p:txBody>
      </p:sp>
      <p:sp>
        <p:nvSpPr>
          <p:cNvPr id="7" name="Shape 2"/>
          <p:cNvSpPr/>
          <p:nvPr/>
        </p:nvSpPr>
        <p:spPr>
          <a:xfrm>
            <a:off x="6280190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3"/>
          <p:cNvSpPr/>
          <p:nvPr/>
        </p:nvSpPr>
        <p:spPr>
          <a:xfrm>
            <a:off x="6473904" y="3398877"/>
            <a:ext cx="122873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79" dirty="0"/>
          </a:p>
        </p:txBody>
      </p:sp>
      <p:sp>
        <p:nvSpPr>
          <p:cNvPr id="9" name="Text 4"/>
          <p:cNvSpPr/>
          <p:nvPr/>
        </p:nvSpPr>
        <p:spPr>
          <a:xfrm>
            <a:off x="7017306" y="3313867"/>
            <a:ext cx="2927747" cy="70866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Top Selling Categories</a:t>
            </a:r>
            <a:endParaRPr lang="en-US" sz="2233" dirty="0"/>
          </a:p>
        </p:txBody>
      </p:sp>
      <p:sp>
        <p:nvSpPr>
          <p:cNvPr id="10" name="Text 5"/>
          <p:cNvSpPr/>
          <p:nvPr/>
        </p:nvSpPr>
        <p:spPr>
          <a:xfrm>
            <a:off x="7017306" y="4158615"/>
            <a:ext cx="2927747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high-revenue categories</a:t>
            </a:r>
            <a:endParaRPr lang="en-US" sz="1786" dirty="0"/>
          </a:p>
        </p:txBody>
      </p:sp>
      <p:sp>
        <p:nvSpPr>
          <p:cNvPr id="11" name="Shape 6"/>
          <p:cNvSpPr/>
          <p:nvPr/>
        </p:nvSpPr>
        <p:spPr>
          <a:xfrm>
            <a:off x="10171867" y="3313867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2" name="Text 7"/>
          <p:cNvSpPr/>
          <p:nvPr/>
        </p:nvSpPr>
        <p:spPr>
          <a:xfrm>
            <a:off x="10330339" y="3398877"/>
            <a:ext cx="193238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79" dirty="0"/>
          </a:p>
        </p:txBody>
      </p:sp>
      <p:sp>
        <p:nvSpPr>
          <p:cNvPr id="13" name="Text 8"/>
          <p:cNvSpPr/>
          <p:nvPr/>
        </p:nvSpPr>
        <p:spPr>
          <a:xfrm>
            <a:off x="10908983" y="331386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Emerging Trends</a:t>
            </a:r>
            <a:endParaRPr lang="en-US" sz="2233" dirty="0"/>
          </a:p>
        </p:txBody>
      </p:sp>
      <p:sp>
        <p:nvSpPr>
          <p:cNvPr id="14" name="Text 9"/>
          <p:cNvSpPr/>
          <p:nvPr/>
        </p:nvSpPr>
        <p:spPr>
          <a:xfrm>
            <a:off x="10908983" y="3804285"/>
            <a:ext cx="2927747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Spot new category growth</a:t>
            </a:r>
            <a:endParaRPr lang="en-US" sz="1786" dirty="0"/>
          </a:p>
        </p:txBody>
      </p:sp>
      <p:sp>
        <p:nvSpPr>
          <p:cNvPr id="15" name="Shape 10"/>
          <p:cNvSpPr/>
          <p:nvPr/>
        </p:nvSpPr>
        <p:spPr>
          <a:xfrm>
            <a:off x="6280190" y="5366385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6" name="Text 11"/>
          <p:cNvSpPr/>
          <p:nvPr/>
        </p:nvSpPr>
        <p:spPr>
          <a:xfrm>
            <a:off x="6439376" y="5451396"/>
            <a:ext cx="191929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79" dirty="0"/>
          </a:p>
        </p:txBody>
      </p:sp>
      <p:sp>
        <p:nvSpPr>
          <p:cNvPr id="17" name="Text 12"/>
          <p:cNvSpPr/>
          <p:nvPr/>
        </p:nvSpPr>
        <p:spPr>
          <a:xfrm>
            <a:off x="7017306" y="5366385"/>
            <a:ext cx="3362206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Competitive Landscape</a:t>
            </a:r>
            <a:endParaRPr lang="en-US" sz="2233" dirty="0"/>
          </a:p>
        </p:txBody>
      </p:sp>
      <p:sp>
        <p:nvSpPr>
          <p:cNvPr id="18" name="Text 13"/>
          <p:cNvSpPr/>
          <p:nvPr/>
        </p:nvSpPr>
        <p:spPr>
          <a:xfrm>
            <a:off x="7017306" y="5856803"/>
            <a:ext cx="6819305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market share by category</a:t>
            </a:r>
            <a:endParaRPr lang="en-US" sz="1786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3488" y="1671518"/>
            <a:ext cx="4919305" cy="488656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80190" y="1048703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Pricing Strategies and Trends</a:t>
            </a:r>
            <a:endParaRPr lang="en-US" sz="4465" dirty="0"/>
          </a:p>
        </p:txBody>
      </p:sp>
      <p:sp>
        <p:nvSpPr>
          <p:cNvPr id="7" name="Shape 2"/>
          <p:cNvSpPr/>
          <p:nvPr/>
        </p:nvSpPr>
        <p:spPr>
          <a:xfrm>
            <a:off x="6605111" y="2806422"/>
            <a:ext cx="30480" cy="4374475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8" name="Shape 3"/>
          <p:cNvSpPr/>
          <p:nvPr/>
        </p:nvSpPr>
        <p:spPr>
          <a:xfrm>
            <a:off x="6845022" y="3301484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Shape 4"/>
          <p:cNvSpPr/>
          <p:nvPr/>
        </p:nvSpPr>
        <p:spPr>
          <a:xfrm>
            <a:off x="6365200" y="3061573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0" name="Text 5"/>
          <p:cNvSpPr/>
          <p:nvPr/>
        </p:nvSpPr>
        <p:spPr>
          <a:xfrm>
            <a:off x="6558915" y="3146584"/>
            <a:ext cx="122873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1</a:t>
            </a:r>
            <a:endParaRPr lang="en-US" sz="2679" dirty="0"/>
          </a:p>
        </p:txBody>
      </p:sp>
      <p:sp>
        <p:nvSpPr>
          <p:cNvPr id="11" name="Text 6"/>
          <p:cNvSpPr/>
          <p:nvPr/>
        </p:nvSpPr>
        <p:spPr>
          <a:xfrm>
            <a:off x="7867888" y="3033236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Price Optimization</a:t>
            </a:r>
            <a:endParaRPr lang="en-US" sz="2233" dirty="0"/>
          </a:p>
        </p:txBody>
      </p:sp>
      <p:sp>
        <p:nvSpPr>
          <p:cNvPr id="12" name="Text 7"/>
          <p:cNvSpPr/>
          <p:nvPr/>
        </p:nvSpPr>
        <p:spPr>
          <a:xfrm>
            <a:off x="7867888" y="3523655"/>
            <a:ext cx="596872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Analyze demand elasticity, competitor prices</a:t>
            </a:r>
            <a:endParaRPr lang="en-US" sz="1786" dirty="0"/>
          </a:p>
        </p:txBody>
      </p:sp>
      <p:sp>
        <p:nvSpPr>
          <p:cNvPr id="13" name="Shape 8"/>
          <p:cNvSpPr/>
          <p:nvPr/>
        </p:nvSpPr>
        <p:spPr>
          <a:xfrm>
            <a:off x="6845022" y="4835247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4" name="Shape 9"/>
          <p:cNvSpPr/>
          <p:nvPr/>
        </p:nvSpPr>
        <p:spPr>
          <a:xfrm>
            <a:off x="6365200" y="4595336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5" name="Text 10"/>
          <p:cNvSpPr/>
          <p:nvPr/>
        </p:nvSpPr>
        <p:spPr>
          <a:xfrm>
            <a:off x="6523673" y="4680347"/>
            <a:ext cx="193238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2</a:t>
            </a:r>
            <a:endParaRPr lang="en-US" sz="2679" dirty="0"/>
          </a:p>
        </p:txBody>
      </p:sp>
      <p:sp>
        <p:nvSpPr>
          <p:cNvPr id="16" name="Text 11"/>
          <p:cNvSpPr/>
          <p:nvPr/>
        </p:nvSpPr>
        <p:spPr>
          <a:xfrm>
            <a:off x="7867888" y="4566999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Dynamic Pricing</a:t>
            </a:r>
            <a:endParaRPr lang="en-US" sz="2233" dirty="0"/>
          </a:p>
        </p:txBody>
      </p:sp>
      <p:sp>
        <p:nvSpPr>
          <p:cNvPr id="17" name="Text 12"/>
          <p:cNvSpPr/>
          <p:nvPr/>
        </p:nvSpPr>
        <p:spPr>
          <a:xfrm>
            <a:off x="7867888" y="5057418"/>
            <a:ext cx="596872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Adjust prices based on market conditions</a:t>
            </a:r>
            <a:endParaRPr lang="en-US" sz="1786" dirty="0"/>
          </a:p>
        </p:txBody>
      </p:sp>
      <p:sp>
        <p:nvSpPr>
          <p:cNvPr id="18" name="Shape 13"/>
          <p:cNvSpPr/>
          <p:nvPr/>
        </p:nvSpPr>
        <p:spPr>
          <a:xfrm>
            <a:off x="6845022" y="6369010"/>
            <a:ext cx="793790" cy="30480"/>
          </a:xfrm>
          <a:prstGeom prst="roundRect">
            <a:avLst>
              <a:gd name="adj" fmla="val 312558"/>
            </a:avLst>
          </a:prstGeom>
          <a:solidFill>
            <a:srgbClr val="4A2C85"/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9" name="Shape 14"/>
          <p:cNvSpPr/>
          <p:nvPr/>
        </p:nvSpPr>
        <p:spPr>
          <a:xfrm>
            <a:off x="6365200" y="6129099"/>
            <a:ext cx="510302" cy="510302"/>
          </a:xfrm>
          <a:prstGeom prst="roundRect">
            <a:avLst>
              <a:gd name="adj" fmla="val 18669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20" name="Text 15"/>
          <p:cNvSpPr/>
          <p:nvPr/>
        </p:nvSpPr>
        <p:spPr>
          <a:xfrm>
            <a:off x="6524387" y="6214110"/>
            <a:ext cx="191929" cy="3402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679"/>
              </a:lnSpc>
              <a:buNone/>
            </a:pPr>
            <a:r>
              <a:rPr lang="en-US" sz="2679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3</a:t>
            </a:r>
            <a:endParaRPr lang="en-US" sz="2679" dirty="0"/>
          </a:p>
        </p:txBody>
      </p:sp>
      <p:sp>
        <p:nvSpPr>
          <p:cNvPr id="21" name="Text 16"/>
          <p:cNvSpPr/>
          <p:nvPr/>
        </p:nvSpPr>
        <p:spPr>
          <a:xfrm>
            <a:off x="7867888" y="6100763"/>
            <a:ext cx="3779639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Promotions and Discounts</a:t>
            </a:r>
            <a:endParaRPr lang="en-US" sz="2233" dirty="0"/>
          </a:p>
        </p:txBody>
      </p:sp>
      <p:sp>
        <p:nvSpPr>
          <p:cNvPr id="22" name="Text 17"/>
          <p:cNvSpPr/>
          <p:nvPr/>
        </p:nvSpPr>
        <p:spPr>
          <a:xfrm>
            <a:off x="7867888" y="6591181"/>
            <a:ext cx="596872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Evaluate impact on sales and revenue</a:t>
            </a:r>
            <a:endParaRPr lang="en-US" sz="1786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7607" y="2729151"/>
            <a:ext cx="4919186" cy="2771180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1618893"/>
            <a:ext cx="7556421" cy="14175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Customer Reviews and Sentiment Analysis</a:t>
            </a:r>
            <a:endParaRPr lang="en-US" sz="4465" dirty="0"/>
          </a:p>
        </p:txBody>
      </p:sp>
      <p:sp>
        <p:nvSpPr>
          <p:cNvPr id="7" name="Shape 2"/>
          <p:cNvSpPr/>
          <p:nvPr/>
        </p:nvSpPr>
        <p:spPr>
          <a:xfrm>
            <a:off x="793790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Text 3"/>
          <p:cNvSpPr/>
          <p:nvPr/>
        </p:nvSpPr>
        <p:spPr>
          <a:xfrm>
            <a:off x="1028224" y="361104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Sentiment Analysis</a:t>
            </a:r>
            <a:endParaRPr lang="en-US" sz="2233" dirty="0"/>
          </a:p>
        </p:txBody>
      </p:sp>
      <p:sp>
        <p:nvSpPr>
          <p:cNvPr id="9" name="Text 4"/>
          <p:cNvSpPr/>
          <p:nvPr/>
        </p:nvSpPr>
        <p:spPr>
          <a:xfrm>
            <a:off x="1028224" y="4101465"/>
            <a:ext cx="3195995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Understand customer satisfaction and pain points</a:t>
            </a:r>
            <a:endParaRPr lang="en-US" sz="1786" dirty="0"/>
          </a:p>
        </p:txBody>
      </p:sp>
      <p:sp>
        <p:nvSpPr>
          <p:cNvPr id="10" name="Shape 5"/>
          <p:cNvSpPr/>
          <p:nvPr/>
        </p:nvSpPr>
        <p:spPr>
          <a:xfrm>
            <a:off x="4685467" y="3376613"/>
            <a:ext cx="3664863" cy="1685092"/>
          </a:xfrm>
          <a:prstGeom prst="roundRect">
            <a:avLst>
              <a:gd name="adj" fmla="val 5654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1" name="Text 6"/>
          <p:cNvSpPr/>
          <p:nvPr/>
        </p:nvSpPr>
        <p:spPr>
          <a:xfrm>
            <a:off x="4919901" y="3611047"/>
            <a:ext cx="2835235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Review Trends</a:t>
            </a:r>
            <a:endParaRPr lang="en-US" sz="2233" dirty="0"/>
          </a:p>
        </p:txBody>
      </p:sp>
      <p:sp>
        <p:nvSpPr>
          <p:cNvPr id="12" name="Text 7"/>
          <p:cNvSpPr/>
          <p:nvPr/>
        </p:nvSpPr>
        <p:spPr>
          <a:xfrm>
            <a:off x="4919901" y="4101465"/>
            <a:ext cx="3195995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popular/problematic product features</a:t>
            </a:r>
            <a:endParaRPr lang="en-US" sz="1786" dirty="0"/>
          </a:p>
        </p:txBody>
      </p:sp>
      <p:sp>
        <p:nvSpPr>
          <p:cNvPr id="13" name="Shape 8"/>
          <p:cNvSpPr/>
          <p:nvPr/>
        </p:nvSpPr>
        <p:spPr>
          <a:xfrm>
            <a:off x="793790" y="5288518"/>
            <a:ext cx="7556421" cy="1322189"/>
          </a:xfrm>
          <a:prstGeom prst="roundRect">
            <a:avLst>
              <a:gd name="adj" fmla="val 7205"/>
            </a:avLst>
          </a:prstGeom>
          <a:solidFill>
            <a:srgbClr val="31136C"/>
          </a:solidFill>
          <a:ln w="7620">
            <a:solidFill>
              <a:srgbClr val="4A2C85"/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14" name="Text 9"/>
          <p:cNvSpPr/>
          <p:nvPr/>
        </p:nvSpPr>
        <p:spPr>
          <a:xfrm>
            <a:off x="1028224" y="5522952"/>
            <a:ext cx="3952756" cy="3543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791"/>
              </a:lnSpc>
              <a:buNone/>
            </a:pPr>
            <a:r>
              <a:rPr lang="en-US" sz="2233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Competitive Benchmarking</a:t>
            </a:r>
            <a:endParaRPr lang="en-US" sz="2233" dirty="0"/>
          </a:p>
        </p:txBody>
      </p:sp>
      <p:sp>
        <p:nvSpPr>
          <p:cNvPr id="15" name="Text 10"/>
          <p:cNvSpPr/>
          <p:nvPr/>
        </p:nvSpPr>
        <p:spPr>
          <a:xfrm>
            <a:off x="1028224" y="6013371"/>
            <a:ext cx="7087553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Compare review ratings across competitors</a:t>
            </a:r>
            <a:endParaRPr lang="en-US" sz="1786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27488" y="2698433"/>
            <a:ext cx="4919305" cy="2832735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93790" y="1919168"/>
            <a:ext cx="7548205" cy="70877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4465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Sales Performance Metrics</a:t>
            </a:r>
            <a:endParaRPr lang="en-US" sz="4465" dirty="0"/>
          </a:p>
        </p:txBody>
      </p:sp>
      <p:sp>
        <p:nvSpPr>
          <p:cNvPr id="7" name="Shape 2"/>
          <p:cNvSpPr/>
          <p:nvPr/>
        </p:nvSpPr>
        <p:spPr>
          <a:xfrm>
            <a:off x="793790" y="2968109"/>
            <a:ext cx="7556421" cy="3342322"/>
          </a:xfrm>
          <a:prstGeom prst="roundRect">
            <a:avLst>
              <a:gd name="adj" fmla="val 2850"/>
            </a:avLst>
          </a:prstGeom>
          <a:noFill/>
          <a:ln w="762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N"/>
          </a:p>
        </p:txBody>
      </p:sp>
      <p:sp>
        <p:nvSpPr>
          <p:cNvPr id="8" name="Shape 3"/>
          <p:cNvSpPr/>
          <p:nvPr/>
        </p:nvSpPr>
        <p:spPr>
          <a:xfrm>
            <a:off x="801410" y="2975729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9" name="Text 4"/>
          <p:cNvSpPr/>
          <p:nvPr/>
        </p:nvSpPr>
        <p:spPr>
          <a:xfrm>
            <a:off x="1028224" y="311943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Revenue</a:t>
            </a:r>
            <a:endParaRPr lang="en-US" sz="1786" dirty="0"/>
          </a:p>
        </p:txBody>
      </p:sp>
      <p:sp>
        <p:nvSpPr>
          <p:cNvPr id="10" name="Text 5"/>
          <p:cNvSpPr/>
          <p:nvPr/>
        </p:nvSpPr>
        <p:spPr>
          <a:xfrm>
            <a:off x="4802624" y="311943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Total sales income</a:t>
            </a:r>
            <a:endParaRPr lang="en-US" sz="1786" dirty="0"/>
          </a:p>
        </p:txBody>
      </p:sp>
      <p:sp>
        <p:nvSpPr>
          <p:cNvPr id="11" name="Shape 6"/>
          <p:cNvSpPr/>
          <p:nvPr/>
        </p:nvSpPr>
        <p:spPr>
          <a:xfrm>
            <a:off x="801410" y="3626048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2" name="Text 7"/>
          <p:cNvSpPr/>
          <p:nvPr/>
        </p:nvSpPr>
        <p:spPr>
          <a:xfrm>
            <a:off x="1028224" y="3769757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Orders</a:t>
            </a:r>
            <a:endParaRPr lang="en-US" sz="1786" dirty="0"/>
          </a:p>
        </p:txBody>
      </p:sp>
      <p:sp>
        <p:nvSpPr>
          <p:cNvPr id="13" name="Text 8"/>
          <p:cNvSpPr/>
          <p:nvPr/>
        </p:nvSpPr>
        <p:spPr>
          <a:xfrm>
            <a:off x="4802624" y="3769757"/>
            <a:ext cx="331315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Number of completed transactions</a:t>
            </a:r>
            <a:endParaRPr lang="en-US" sz="1786" dirty="0"/>
          </a:p>
        </p:txBody>
      </p:sp>
      <p:sp>
        <p:nvSpPr>
          <p:cNvPr id="14" name="Shape 9"/>
          <p:cNvSpPr/>
          <p:nvPr/>
        </p:nvSpPr>
        <p:spPr>
          <a:xfrm>
            <a:off x="801410" y="4639270"/>
            <a:ext cx="7541181" cy="650319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5" name="Text 10"/>
          <p:cNvSpPr/>
          <p:nvPr/>
        </p:nvSpPr>
        <p:spPr>
          <a:xfrm>
            <a:off x="1028224" y="4782979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Conversion Rate</a:t>
            </a:r>
            <a:endParaRPr lang="en-US" sz="1786" dirty="0"/>
          </a:p>
        </p:txBody>
      </p:sp>
      <p:sp>
        <p:nvSpPr>
          <p:cNvPr id="16" name="Text 11"/>
          <p:cNvSpPr/>
          <p:nvPr/>
        </p:nvSpPr>
        <p:spPr>
          <a:xfrm>
            <a:off x="4802624" y="4782979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Orders divided by site visitors</a:t>
            </a:r>
            <a:endParaRPr lang="en-US" sz="1786" dirty="0"/>
          </a:p>
        </p:txBody>
      </p:sp>
      <p:sp>
        <p:nvSpPr>
          <p:cNvPr id="17" name="Shape 12"/>
          <p:cNvSpPr/>
          <p:nvPr/>
        </p:nvSpPr>
        <p:spPr>
          <a:xfrm>
            <a:off x="801410" y="5289590"/>
            <a:ext cx="7541181" cy="1013222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N"/>
          </a:p>
        </p:txBody>
      </p:sp>
      <p:sp>
        <p:nvSpPr>
          <p:cNvPr id="18" name="Text 13"/>
          <p:cNvSpPr/>
          <p:nvPr/>
        </p:nvSpPr>
        <p:spPr>
          <a:xfrm>
            <a:off x="1028224" y="5433298"/>
            <a:ext cx="3313152" cy="36290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Average Order Value</a:t>
            </a:r>
            <a:endParaRPr lang="en-US" sz="1786" dirty="0"/>
          </a:p>
        </p:txBody>
      </p:sp>
      <p:sp>
        <p:nvSpPr>
          <p:cNvPr id="19" name="Text 14"/>
          <p:cNvSpPr/>
          <p:nvPr/>
        </p:nvSpPr>
        <p:spPr>
          <a:xfrm>
            <a:off x="4802624" y="5433298"/>
            <a:ext cx="3313152" cy="72580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858"/>
              </a:lnSpc>
              <a:buNone/>
            </a:pPr>
            <a:r>
              <a:rPr lang="en-US" sz="1786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Revenue divided by number of orders</a:t>
            </a:r>
            <a:endParaRPr lang="en-US" sz="1786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32577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144000" y="0"/>
            <a:ext cx="5486400" cy="8232577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94746" y="1810822"/>
            <a:ext cx="4984790" cy="4610933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702112" y="551736"/>
            <a:ext cx="7739777" cy="125396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4937"/>
              </a:lnSpc>
              <a:buNone/>
            </a:pPr>
            <a:r>
              <a:rPr lang="en-US" sz="3949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Identifying Market Opportunities</a:t>
            </a:r>
            <a:endParaRPr lang="en-US" sz="3949" dirty="0"/>
          </a:p>
        </p:txBody>
      </p:sp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112" y="2106573"/>
            <a:ext cx="501491" cy="501491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02112" y="2808684"/>
            <a:ext cx="2672239" cy="313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8"/>
              </a:lnSpc>
              <a:buNone/>
            </a:pPr>
            <a:r>
              <a:rPr lang="en-US" sz="197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Emerging Categories</a:t>
            </a:r>
            <a:endParaRPr lang="en-US" sz="1975" dirty="0"/>
          </a:p>
        </p:txBody>
      </p:sp>
      <p:sp>
        <p:nvSpPr>
          <p:cNvPr id="9" name="Text 3"/>
          <p:cNvSpPr/>
          <p:nvPr/>
        </p:nvSpPr>
        <p:spPr>
          <a:xfrm>
            <a:off x="702112" y="3242429"/>
            <a:ext cx="7739777" cy="320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8"/>
              </a:lnSpc>
              <a:buNone/>
            </a:pPr>
            <a:r>
              <a:rPr lang="en-US" sz="158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Spot high-growth product areas</a:t>
            </a:r>
            <a:endParaRPr lang="en-US" sz="1580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02112" y="4165283"/>
            <a:ext cx="501491" cy="501491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02112" y="4867394"/>
            <a:ext cx="3047881" cy="313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8"/>
              </a:lnSpc>
              <a:buNone/>
            </a:pPr>
            <a:r>
              <a:rPr lang="en-US" sz="197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Underserved Customers</a:t>
            </a:r>
            <a:endParaRPr lang="en-US" sz="1975" dirty="0"/>
          </a:p>
        </p:txBody>
      </p:sp>
      <p:sp>
        <p:nvSpPr>
          <p:cNvPr id="12" name="Text 5"/>
          <p:cNvSpPr/>
          <p:nvPr/>
        </p:nvSpPr>
        <p:spPr>
          <a:xfrm>
            <a:off x="702112" y="5301139"/>
            <a:ext cx="7739777" cy="320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8"/>
              </a:lnSpc>
              <a:buNone/>
            </a:pPr>
            <a:r>
              <a:rPr lang="en-US" sz="158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Identify unmet customer needs</a:t>
            </a:r>
            <a:endParaRPr lang="en-US" sz="1580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02112" y="6223992"/>
            <a:ext cx="501491" cy="501491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02112" y="6926104"/>
            <a:ext cx="2507813" cy="313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468"/>
              </a:lnSpc>
              <a:buNone/>
            </a:pPr>
            <a:r>
              <a:rPr lang="en-US" sz="1975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Competitive Gaps</a:t>
            </a:r>
            <a:endParaRPr lang="en-US" sz="1975" dirty="0"/>
          </a:p>
        </p:txBody>
      </p:sp>
      <p:sp>
        <p:nvSpPr>
          <p:cNvPr id="15" name="Text 7"/>
          <p:cNvSpPr/>
          <p:nvPr/>
        </p:nvSpPr>
        <p:spPr>
          <a:xfrm>
            <a:off x="702112" y="7359848"/>
            <a:ext cx="7739777" cy="32099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28"/>
              </a:lnSpc>
              <a:buNone/>
            </a:pPr>
            <a:r>
              <a:rPr lang="en-US" sz="1580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Find areas to differentiate your offering</a:t>
            </a:r>
            <a:endParaRPr lang="en-US" sz="158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0D0A2C">
              <a:alpha val="75000"/>
            </a:srgbClr>
          </a:solidFill>
          <a:ln/>
        </p:spPr>
        <p:txBody>
          <a:bodyPr/>
          <a:lstStyle/>
          <a:p>
            <a:endParaRPr lang="en-IN"/>
          </a:p>
        </p:txBody>
      </p:sp>
      <p:pic>
        <p:nvPicPr>
          <p:cNvPr id="4" name="Image 1" descr="preencoded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pic>
        <p:nvPicPr>
          <p:cNvPr id="5" name="Image 2" descr="preencoded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106" y="2208371"/>
            <a:ext cx="4934069" cy="3812738"/>
          </a:xfrm>
          <a:prstGeom prst="rect">
            <a:avLst/>
          </a:prstGeom>
        </p:spPr>
      </p:pic>
      <p:sp>
        <p:nvSpPr>
          <p:cNvPr id="6" name="Text 1"/>
          <p:cNvSpPr/>
          <p:nvPr/>
        </p:nvSpPr>
        <p:spPr>
          <a:xfrm>
            <a:off x="6259473" y="608290"/>
            <a:ext cx="7597854" cy="1380411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5435"/>
              </a:lnSpc>
              <a:buNone/>
            </a:pPr>
            <a:r>
              <a:rPr lang="en-US" sz="4348" dirty="0">
                <a:solidFill>
                  <a:srgbClr val="F2F0F4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Recommendations and Actionable Insights</a:t>
            </a:r>
            <a:endParaRPr lang="en-US" sz="4348" dirty="0"/>
          </a:p>
        </p:txBody>
      </p:sp>
      <p:pic>
        <p:nvPicPr>
          <p:cNvPr id="7" name="Image 3" descr="preencoded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259473" y="2319933"/>
            <a:ext cx="1104424" cy="1767126"/>
          </a:xfrm>
          <a:prstGeom prst="rect">
            <a:avLst/>
          </a:prstGeom>
        </p:spPr>
      </p:pic>
      <p:sp>
        <p:nvSpPr>
          <p:cNvPr id="8" name="Text 2"/>
          <p:cNvSpPr/>
          <p:nvPr/>
        </p:nvSpPr>
        <p:spPr>
          <a:xfrm>
            <a:off x="7695128" y="2540794"/>
            <a:ext cx="2761178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217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Optimize Pricing</a:t>
            </a:r>
            <a:endParaRPr lang="en-US" sz="2174" dirty="0"/>
          </a:p>
        </p:txBody>
      </p:sp>
      <p:sp>
        <p:nvSpPr>
          <p:cNvPr id="9" name="Text 3"/>
          <p:cNvSpPr/>
          <p:nvPr/>
        </p:nvSpPr>
        <p:spPr>
          <a:xfrm>
            <a:off x="7695128" y="3018353"/>
            <a:ext cx="6162199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3"/>
              </a:lnSpc>
              <a:buNone/>
            </a:pPr>
            <a:r>
              <a:rPr lang="en-US" sz="173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Adjust prices based on demand and competition</a:t>
            </a:r>
            <a:endParaRPr lang="en-US" sz="1739" dirty="0"/>
          </a:p>
        </p:txBody>
      </p:sp>
      <p:pic>
        <p:nvPicPr>
          <p:cNvPr id="10" name="Image 4" descr="preencoded.png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259473" y="4087058"/>
            <a:ext cx="1104424" cy="1767126"/>
          </a:xfrm>
          <a:prstGeom prst="rect">
            <a:avLst/>
          </a:prstGeom>
        </p:spPr>
      </p:pic>
      <p:sp>
        <p:nvSpPr>
          <p:cNvPr id="11" name="Text 4"/>
          <p:cNvSpPr/>
          <p:nvPr/>
        </p:nvSpPr>
        <p:spPr>
          <a:xfrm>
            <a:off x="7695128" y="4307919"/>
            <a:ext cx="3553063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217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Enhance Product Listings</a:t>
            </a:r>
            <a:endParaRPr lang="en-US" sz="2174" dirty="0"/>
          </a:p>
        </p:txBody>
      </p:sp>
      <p:sp>
        <p:nvSpPr>
          <p:cNvPr id="12" name="Text 5"/>
          <p:cNvSpPr/>
          <p:nvPr/>
        </p:nvSpPr>
        <p:spPr>
          <a:xfrm>
            <a:off x="7695128" y="4785479"/>
            <a:ext cx="6162199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3"/>
              </a:lnSpc>
              <a:buNone/>
            </a:pPr>
            <a:r>
              <a:rPr lang="en-US" sz="173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Improve content and visuals to drive conversions</a:t>
            </a:r>
            <a:endParaRPr lang="en-US" sz="1739" dirty="0"/>
          </a:p>
        </p:txBody>
      </p:sp>
      <p:pic>
        <p:nvPicPr>
          <p:cNvPr id="13" name="Image 5" descr="preencoded.png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259473" y="5854184"/>
            <a:ext cx="1104424" cy="1767126"/>
          </a:xfrm>
          <a:prstGeom prst="rect">
            <a:avLst/>
          </a:prstGeom>
        </p:spPr>
      </p:pic>
      <p:sp>
        <p:nvSpPr>
          <p:cNvPr id="14" name="Text 6"/>
          <p:cNvSpPr/>
          <p:nvPr/>
        </p:nvSpPr>
        <p:spPr>
          <a:xfrm>
            <a:off x="7695128" y="6075045"/>
            <a:ext cx="3991332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18"/>
              </a:lnSpc>
              <a:buNone/>
            </a:pPr>
            <a:r>
              <a:rPr lang="en-US" sz="2174" dirty="0">
                <a:solidFill>
                  <a:srgbClr val="DCD7E5"/>
                </a:solidFill>
                <a:latin typeface="Montserrat" pitchFamily="34" charset="0"/>
                <a:ea typeface="Montserrat" pitchFamily="34" charset="-122"/>
                <a:cs typeface="Montserrat" pitchFamily="34" charset="-120"/>
              </a:rPr>
              <a:t>Target High-Value Segments</a:t>
            </a:r>
            <a:endParaRPr lang="en-US" sz="2174" dirty="0"/>
          </a:p>
        </p:txBody>
      </p:sp>
      <p:sp>
        <p:nvSpPr>
          <p:cNvPr id="15" name="Text 7"/>
          <p:cNvSpPr/>
          <p:nvPr/>
        </p:nvSpPr>
        <p:spPr>
          <a:xfrm>
            <a:off x="7695128" y="6552605"/>
            <a:ext cx="6162199" cy="35337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783"/>
              </a:lnSpc>
              <a:buNone/>
            </a:pPr>
            <a:r>
              <a:rPr lang="en-US" sz="1739" dirty="0">
                <a:solidFill>
                  <a:srgbClr val="DCD7E5"/>
                </a:solidFill>
                <a:latin typeface="Heebo" pitchFamily="34" charset="0"/>
                <a:ea typeface="Heebo" pitchFamily="34" charset="-122"/>
                <a:cs typeface="Heebo" pitchFamily="34" charset="-120"/>
              </a:rPr>
              <a:t>Focus marketing on most profitable customer groups</a:t>
            </a:r>
            <a:endParaRPr lang="en-US" sz="1739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3960736" y="3823514"/>
            <a:ext cx="3254103" cy="87849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581"/>
              </a:lnSpc>
              <a:buNone/>
            </a:pPr>
            <a:r>
              <a:rPr lang="en-US" sz="9600" dirty="0">
                <a:solidFill>
                  <a:srgbClr val="F2F0F4"/>
                </a:solidFill>
                <a:latin typeface="Bodoni MT" panose="02070603080606020203" pitchFamily="18" charset="0"/>
                <a:ea typeface="Montserrat" pitchFamily="34" charset="-122"/>
                <a:cs typeface="Microsoft Uighur" panose="020F0502020204030204" pitchFamily="2" charset="-78"/>
              </a:rPr>
              <a:t>Thank You</a:t>
            </a:r>
            <a:endParaRPr lang="en-US" sz="9600" dirty="0">
              <a:latin typeface="Bodoni MT" panose="02070603080606020203" pitchFamily="18" charset="0"/>
              <a:cs typeface="Microsoft Uighur" panose="020F0502020204030204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03602415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515</TotalTime>
  <Words>244</Words>
  <Application>Microsoft Office PowerPoint</Application>
  <PresentationFormat>Custom</PresentationFormat>
  <Paragraphs>72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Bodoni MT</vt:lpstr>
      <vt:lpstr>Heebo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Sarthak Sharma</cp:lastModifiedBy>
  <cp:revision>4</cp:revision>
  <dcterms:created xsi:type="dcterms:W3CDTF">2024-08-27T20:26:38Z</dcterms:created>
  <dcterms:modified xsi:type="dcterms:W3CDTF">2024-08-28T05:05:20Z</dcterms:modified>
</cp:coreProperties>
</file>